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75" r:id="rId8"/>
    <p:sldId id="285" r:id="rId9"/>
    <p:sldId id="276" r:id="rId10"/>
    <p:sldId id="263" r:id="rId11"/>
    <p:sldId id="277" r:id="rId12"/>
    <p:sldId id="279" r:id="rId13"/>
    <p:sldId id="278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0" r:id="rId23"/>
    <p:sldId id="273" r:id="rId24"/>
    <p:sldId id="284" r:id="rId25"/>
    <p:sldId id="274" r:id="rId26"/>
    <p:sldId id="281" r:id="rId27"/>
    <p:sldId id="283" r:id="rId28"/>
    <p:sldId id="259" r:id="rId29"/>
    <p:sldId id="28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KoHo" panose="020B0604020202020204" charset="-34"/>
      <p:regular r:id="rId36"/>
      <p:bold r:id="rId37"/>
      <p:italic r:id="rId38"/>
      <p:boldItalic r:id="rId39"/>
    </p:embeddedFont>
    <p:embeddedFont>
      <p:font typeface="Paytone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5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9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7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9459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825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656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92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009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437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4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82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8062" y="2267976"/>
            <a:ext cx="1217190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b="0" i="0" u="none" strike="noStrike" cap="none" dirty="0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MOVIE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rgbClr val="1C1C1C"/>
                </a:solidFill>
                <a:latin typeface="Paytone One"/>
                <a:sym typeface="Paytone One"/>
              </a:rPr>
              <a:t>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rgbClr val="1C1C1C"/>
                </a:solidFill>
                <a:latin typeface="Paytone One"/>
                <a:sym typeface="Paytone One"/>
              </a:rPr>
              <a:t>ANALYSIS</a:t>
            </a:r>
            <a:endParaRPr sz="1100" dirty="0"/>
          </a:p>
        </p:txBody>
      </p:sp>
      <p:sp>
        <p:nvSpPr>
          <p:cNvPr id="86" name="Google Shape;86;p13"/>
          <p:cNvSpPr/>
          <p:nvPr/>
        </p:nvSpPr>
        <p:spPr>
          <a:xfrm>
            <a:off x="584404" y="2288357"/>
            <a:ext cx="2027306" cy="1533380"/>
          </a:xfrm>
          <a:custGeom>
            <a:avLst/>
            <a:gdLst/>
            <a:ahLst/>
            <a:cxnLst/>
            <a:rect l="l" t="t" r="r" b="b"/>
            <a:pathLst>
              <a:path w="2027306" h="1533380" extrusionOk="0">
                <a:moveTo>
                  <a:pt x="0" y="0"/>
                </a:moveTo>
                <a:lnTo>
                  <a:pt x="2027306" y="0"/>
                </a:lnTo>
                <a:lnTo>
                  <a:pt x="2027306" y="1533381"/>
                </a:lnTo>
                <a:lnTo>
                  <a:pt x="0" y="1533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7" name="Google Shape;87;p13"/>
          <p:cNvSpPr txBox="1"/>
          <p:nvPr/>
        </p:nvSpPr>
        <p:spPr>
          <a:xfrm>
            <a:off x="5763750" y="6499087"/>
            <a:ext cx="676050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  <a:t>A035 – Kartik Lakhotiya</a:t>
            </a:r>
            <a:br>
              <a:rPr lang="en-US" sz="2800" b="0" i="0" u="none" strike="noStrike" cap="none" dirty="0">
                <a:solidFill>
                  <a:srgbClr val="1C1C1C"/>
                </a:solidFill>
                <a:latin typeface="KoHo"/>
                <a:ea typeface="KoHo"/>
                <a:cs typeface="KoHo"/>
                <a:sym typeface="KoHo"/>
              </a:rPr>
            </a:br>
            <a:r>
              <a:rPr lang="en-US" sz="2800" dirty="0">
                <a:solidFill>
                  <a:srgbClr val="1C1C1C"/>
                </a:solidFill>
                <a:latin typeface="KoHo"/>
                <a:cs typeface="KoHo"/>
                <a:sym typeface="KoHo"/>
              </a:rPr>
              <a:t>A036 – Mitej Madan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C1C1C"/>
                </a:solidFill>
                <a:latin typeface="KoHo"/>
                <a:cs typeface="KoHo"/>
                <a:sym typeface="KoHo"/>
              </a:rPr>
              <a:t>A037- Diya Maheshwari</a:t>
            </a:r>
            <a:endParaRPr sz="1050"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32594" y="3429000"/>
            <a:ext cx="7066238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82350" y="1869646"/>
            <a:ext cx="3795801" cy="999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857B3-4CEC-4D89-1CB7-4EEE4866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9" y="1792007"/>
            <a:ext cx="5832918" cy="655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2984F-670F-D0DA-F1B2-B4E650EF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09" y="1792007"/>
            <a:ext cx="11691213" cy="4210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B03E1-226A-F216-4CD3-28003A8E0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09" y="6215296"/>
            <a:ext cx="11728197" cy="2324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98379-4843-8BAC-A453-9455809C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63" y="155563"/>
            <a:ext cx="14601873" cy="4783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236D6-D55F-CA30-75CC-678ADB938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31" y="5143500"/>
            <a:ext cx="10073634" cy="50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7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00198-62B5-6CBF-0519-23CE0117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" y="6627944"/>
            <a:ext cx="10378079" cy="3383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6D734-1FDF-0C6A-B635-FCB7BB0C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3" y="-18436"/>
            <a:ext cx="10378080" cy="635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2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8A6973-305A-B429-8764-FD3490CD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8" y="1176439"/>
            <a:ext cx="17839784" cy="76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950" y="1028700"/>
            <a:ext cx="6217818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/>
        </p:nvSpPr>
        <p:spPr>
          <a:xfrm>
            <a:off x="1028700" y="5880101"/>
            <a:ext cx="17628010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rgbClr val="1C1C1C"/>
                </a:solidFill>
                <a:latin typeface="Paytone One"/>
                <a:sym typeface="Paytone One"/>
              </a:rPr>
              <a:t>EXPLORATORY DATA ANALYSIS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dirty="0">
                <a:solidFill>
                  <a:srgbClr val="1C1C1C"/>
                </a:solidFill>
                <a:latin typeface="Paytone One"/>
                <a:sym typeface="Paytone One"/>
              </a:rPr>
              <a:t>(EDA)</a:t>
            </a:r>
            <a:endParaRPr sz="1050" dirty="0"/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6350"/>
            <a:ext cx="11907952" cy="336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EA5CBCA-EBE6-F0C5-7112-88D166EAE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7950" y="1578077"/>
            <a:ext cx="6217818" cy="31113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8CB50-B7D0-4AD2-34BA-013AF705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9" y="144906"/>
            <a:ext cx="17520322" cy="99971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B4598-3BF2-5E24-1CC7-3B00DA2D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17" y="1542245"/>
            <a:ext cx="10904869" cy="8505582"/>
          </a:xfrm>
          <a:prstGeom prst="rect">
            <a:avLst/>
          </a:prstGeom>
        </p:spPr>
      </p:pic>
      <p:sp>
        <p:nvSpPr>
          <p:cNvPr id="4" name="Google Shape;379;p25">
            <a:extLst>
              <a:ext uri="{FF2B5EF4-FFF2-40B4-BE49-F238E27FC236}">
                <a16:creationId xmlns:a16="http://schemas.microsoft.com/office/drawing/2014/main" id="{51F1C73C-8CBF-3A83-8E0E-B9CC0D8EF053}"/>
              </a:ext>
            </a:extLst>
          </p:cNvPr>
          <p:cNvSpPr txBox="1"/>
          <p:nvPr/>
        </p:nvSpPr>
        <p:spPr>
          <a:xfrm>
            <a:off x="3386318" y="311139"/>
            <a:ext cx="1248294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CORRELATION MATRIX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87404-C493-5D4F-C06B-2B386BC6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3" y="652758"/>
            <a:ext cx="8291214" cy="8981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5F44A-E5C3-0B0E-0138-3ED6E574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652758"/>
            <a:ext cx="8950577" cy="89814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4A460-6CBB-D139-567E-98D86E68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81107"/>
            <a:ext cx="8881338" cy="5052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83BC6-D2AB-2FA2-2504-54BA548B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7" y="4408169"/>
            <a:ext cx="6371273" cy="549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E5C85-09D0-85F7-DAA4-AF3E456F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2" y="151091"/>
            <a:ext cx="8500338" cy="4207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1136-CE69-8A3A-A17F-CADC0097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64" y="182695"/>
            <a:ext cx="13290961" cy="99216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4"/>
          <p:cNvGrpSpPr/>
          <p:nvPr/>
        </p:nvGrpSpPr>
        <p:grpSpPr>
          <a:xfrm>
            <a:off x="0" y="-261283"/>
            <a:ext cx="18288000" cy="3473336"/>
            <a:chOff x="0" y="-66675"/>
            <a:chExt cx="4816593" cy="914788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4816592" cy="848113"/>
            </a:xfrm>
            <a:custGeom>
              <a:avLst/>
              <a:gdLst/>
              <a:ahLst/>
              <a:cxnLst/>
              <a:rect l="l" t="t" r="r" b="b"/>
              <a:pathLst>
                <a:path w="4816592" h="84811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8113"/>
                  </a:lnTo>
                  <a:lnTo>
                    <a:pt x="0" y="848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0" y="-66675"/>
              <a:ext cx="4816593" cy="914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211024" y="750351"/>
            <a:ext cx="10984462" cy="170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68" b="0" i="0" u="none" strike="noStrike" cap="none" dirty="0">
                <a:solidFill>
                  <a:srgbClr val="FFFDFC"/>
                </a:solidFill>
                <a:latin typeface="Paytone One"/>
                <a:ea typeface="Paytone One"/>
                <a:cs typeface="Paytone One"/>
                <a:sym typeface="Paytone One"/>
              </a:rPr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A376C-FC7F-F570-586D-D2309DE0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486" y="1601962"/>
            <a:ext cx="6768049" cy="812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AF6C1-F51A-A349-EC5D-1E0BC05D9809}"/>
              </a:ext>
            </a:extLst>
          </p:cNvPr>
          <p:cNvSpPr txBox="1"/>
          <p:nvPr/>
        </p:nvSpPr>
        <p:spPr>
          <a:xfrm>
            <a:off x="589936" y="3834580"/>
            <a:ext cx="93652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TMDb is a large online database for film and TV information.</a:t>
            </a:r>
          </a:p>
          <a:p>
            <a:pPr algn="l"/>
            <a:endParaRPr lang="en-US" sz="28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Founded in 2008, it allows anyone to contribute data on actors, directors, and more.</a:t>
            </a:r>
          </a:p>
          <a:p>
            <a:pPr algn="l"/>
            <a:endParaRPr lang="en-US" sz="28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Starting as a movie poster sharing community, it now boasts over 543,000 movies and 92,000 TV shows.</a:t>
            </a:r>
          </a:p>
          <a:p>
            <a:pPr algn="l"/>
            <a:endParaRPr lang="en-US" sz="28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With a large and active community, TMDb is a popular resource for media centers.</a:t>
            </a:r>
          </a:p>
          <a:p>
            <a:endParaRPr lang="en-IN" sz="2000" b="1" dirty="0">
              <a:latin typeface="KoHo" panose="020B0604020202020204" charset="-34"/>
              <a:cs typeface="KoHo" panose="020B060402020202020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12826-CF37-9560-A666-9426018A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4" y="175614"/>
            <a:ext cx="8644992" cy="100603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F8A53-3FFC-4E47-6675-82593A27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089" y="199169"/>
            <a:ext cx="13364196" cy="98886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0D3A5-4485-CA89-600E-53970A44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19" y="107271"/>
            <a:ext cx="10786864" cy="100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8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7266C-2EB7-9ECE-3A77-DD2A4983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4" y="252862"/>
            <a:ext cx="16795032" cy="9781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A0957-A49F-3D2F-7D08-DB76CC49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0" y="464325"/>
            <a:ext cx="8302170" cy="9358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D1BBB-674D-E063-5273-56D79910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73" y="1333005"/>
            <a:ext cx="9155857" cy="71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37FCD8-1171-928B-302E-866C0C0C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61" y="173108"/>
            <a:ext cx="12308226" cy="99407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4CD75-0ADB-9D23-23D1-3CBFBC3A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91" y="112804"/>
            <a:ext cx="16111018" cy="100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4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EB4DE-BB17-A109-73A2-497BEA35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9" y="358909"/>
            <a:ext cx="8677406" cy="966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8A6B5-A9AE-3802-B089-88FBEF0D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492" y="561773"/>
            <a:ext cx="8677406" cy="91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/>
        </p:nvSpPr>
        <p:spPr>
          <a:xfrm>
            <a:off x="5220929" y="286697"/>
            <a:ext cx="9324668" cy="153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CONCLUSION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12929-19E9-B4C5-7CE2-9A7391F04C5F}"/>
              </a:ext>
            </a:extLst>
          </p:cNvPr>
          <p:cNvSpPr txBox="1"/>
          <p:nvPr/>
        </p:nvSpPr>
        <p:spPr>
          <a:xfrm>
            <a:off x="5806512" y="2626700"/>
            <a:ext cx="1204943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1. Data Exploration and Cleaning</a:t>
            </a:r>
            <a:r>
              <a:rPr lang="en-US" sz="2800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: We delved into the TMDb movies dataset, initially encountering raw and unprocessed data. Through meticulous data cleaning and exploratory analysis, we uncovered insights into various aspects of movie production and success.</a:t>
            </a:r>
          </a:p>
          <a:p>
            <a:endParaRPr lang="en-US" sz="2800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2. Visualization and Analysis</a:t>
            </a:r>
            <a:r>
              <a:rPr lang="en-US" sz="2800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: By visualizing relationships between movie characteristics and success metrics, such as revenue and popularity, we gained valuable insights into what defines a successful movie. For example, we scrutinized the significance of budget and quantified its impact using statistical metrics.</a:t>
            </a:r>
          </a:p>
          <a:p>
            <a:endParaRPr lang="en-US" sz="2800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3. Future Implications</a:t>
            </a:r>
            <a:r>
              <a:rPr lang="en-US" sz="2800" dirty="0">
                <a:solidFill>
                  <a:schemeClr val="tx1"/>
                </a:solidFill>
                <a:latin typeface="KoHo" panose="020B0604020202020204" charset="-34"/>
                <a:cs typeface="KoHo" panose="020B0604020202020204" charset="-34"/>
              </a:rPr>
              <a:t>: Our project underscores the potential of data analysis and data science in revolutionizing the film industry. As we strive to improve predictive capabilities, we envision a future where the film industry increasingly relies on data-driven insights to enhance competitiveness and elevate the standards of film production.</a:t>
            </a:r>
            <a:endParaRPr lang="en-IN" sz="2800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</p:txBody>
      </p:sp>
      <p:pic>
        <p:nvPicPr>
          <p:cNvPr id="2" name="Google Shape;153;p16">
            <a:extLst>
              <a:ext uri="{FF2B5EF4-FFF2-40B4-BE49-F238E27FC236}">
                <a16:creationId xmlns:a16="http://schemas.microsoft.com/office/drawing/2014/main" id="{B146B2A4-E715-63BA-A4EC-71F4383D76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13" y="2962249"/>
            <a:ext cx="5168063" cy="480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4;p29">
            <a:extLst>
              <a:ext uri="{FF2B5EF4-FFF2-40B4-BE49-F238E27FC236}">
                <a16:creationId xmlns:a16="http://schemas.microsoft.com/office/drawing/2014/main" id="{29BD6043-8354-811F-265D-3573AE732C57}"/>
              </a:ext>
            </a:extLst>
          </p:cNvPr>
          <p:cNvSpPr txBox="1"/>
          <p:nvPr/>
        </p:nvSpPr>
        <p:spPr>
          <a:xfrm>
            <a:off x="8563559" y="3098800"/>
            <a:ext cx="8695741" cy="441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b="0" i="0" u="none" strike="noStrike" cap="none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THANK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0" b="0" i="0" u="none" strike="noStrike" cap="none">
                <a:solidFill>
                  <a:srgbClr val="1C1C1C"/>
                </a:solidFill>
                <a:latin typeface="Paytone One"/>
                <a:ea typeface="Paytone One"/>
                <a:cs typeface="Paytone One"/>
                <a:sym typeface="Paytone One"/>
              </a:rPr>
              <a:t>YOU!</a:t>
            </a:r>
            <a:endParaRPr/>
          </a:p>
        </p:txBody>
      </p:sp>
      <p:pic>
        <p:nvPicPr>
          <p:cNvPr id="3" name="Google Shape;465;p29">
            <a:extLst>
              <a:ext uri="{FF2B5EF4-FFF2-40B4-BE49-F238E27FC236}">
                <a16:creationId xmlns:a16="http://schemas.microsoft.com/office/drawing/2014/main" id="{091AC8F0-320D-8B77-8D52-035061ACC9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975" y="1391625"/>
            <a:ext cx="5948425" cy="750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71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/>
        </p:nvSpPr>
        <p:spPr>
          <a:xfrm>
            <a:off x="1028700" y="979356"/>
            <a:ext cx="966079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Paytone One"/>
                <a:sym typeface="Paytone One"/>
              </a:rPr>
              <a:t>GOALS AND EXPECTATIONS</a:t>
            </a:r>
            <a:endParaRPr sz="700" dirty="0"/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298" y="1031320"/>
            <a:ext cx="3221300" cy="847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5F8F0-824B-A402-AAED-71762BACE51A}"/>
              </a:ext>
            </a:extLst>
          </p:cNvPr>
          <p:cNvSpPr txBox="1"/>
          <p:nvPr/>
        </p:nvSpPr>
        <p:spPr>
          <a:xfrm>
            <a:off x="1843548" y="2403987"/>
            <a:ext cx="102943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Film making is risky despite high budgets, predicting success is crucial.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Experience and fame (directors, actors) are important but don't guarantee audience approval.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This project aims to analyze TMDB 5000 movie data to identify factors influencing success (revenue &amp; score).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By applying data science techniques, the goal is to uncover what makes a blockbuster film.</a:t>
            </a:r>
            <a:endParaRPr lang="en-IN" sz="2400" b="1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950" y="1028700"/>
            <a:ext cx="5541850" cy="38678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1028700" y="5880101"/>
            <a:ext cx="15338700" cy="160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dirty="0">
                <a:solidFill>
                  <a:srgbClr val="1C1C1C"/>
                </a:solidFill>
                <a:latin typeface="Paytone One"/>
                <a:sym typeface="Paytone One"/>
              </a:rPr>
              <a:t>DATA ANALYSIS</a:t>
            </a:r>
            <a:endParaRPr dirty="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6350"/>
            <a:ext cx="11907952" cy="336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950" y="1535975"/>
            <a:ext cx="5541850" cy="28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8"/>
          <p:cNvGrpSpPr/>
          <p:nvPr/>
        </p:nvGrpSpPr>
        <p:grpSpPr>
          <a:xfrm>
            <a:off x="-16081" y="-1936997"/>
            <a:ext cx="18304081" cy="2909378"/>
            <a:chOff x="0" y="-66675"/>
            <a:chExt cx="4820828" cy="766256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4820828" cy="699581"/>
            </a:xfrm>
            <a:custGeom>
              <a:avLst/>
              <a:gdLst/>
              <a:ahLst/>
              <a:cxnLst/>
              <a:rect l="l" t="t" r="r" b="b"/>
              <a:pathLst>
                <a:path w="4820828" h="699581" extrusionOk="0">
                  <a:moveTo>
                    <a:pt x="0" y="0"/>
                  </a:moveTo>
                  <a:lnTo>
                    <a:pt x="4820828" y="0"/>
                  </a:lnTo>
                  <a:lnTo>
                    <a:pt x="4820828" y="699581"/>
                  </a:lnTo>
                  <a:lnTo>
                    <a:pt x="0" y="6995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0" y="-66675"/>
              <a:ext cx="4820828" cy="76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8"/>
          <p:cNvGrpSpPr/>
          <p:nvPr/>
        </p:nvGrpSpPr>
        <p:grpSpPr>
          <a:xfrm>
            <a:off x="1020660" y="-1936997"/>
            <a:ext cx="3541629" cy="2946745"/>
            <a:chOff x="0" y="-66675"/>
            <a:chExt cx="812800" cy="676275"/>
          </a:xfrm>
        </p:grpSpPr>
        <p:sp>
          <p:nvSpPr>
            <p:cNvPr id="176" name="Google Shape;176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5315786" y="-1936997"/>
            <a:ext cx="3541629" cy="2946745"/>
            <a:chOff x="0" y="-66675"/>
            <a:chExt cx="812800" cy="676275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9609889" y="-1936997"/>
            <a:ext cx="3541629" cy="2946745"/>
            <a:chOff x="0" y="-66675"/>
            <a:chExt cx="812800" cy="676275"/>
          </a:xfrm>
        </p:grpSpPr>
        <p:sp>
          <p:nvSpPr>
            <p:cNvPr id="182" name="Google Shape;182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8"/>
          <p:cNvGrpSpPr/>
          <p:nvPr/>
        </p:nvGrpSpPr>
        <p:grpSpPr>
          <a:xfrm>
            <a:off x="13903993" y="-1936997"/>
            <a:ext cx="3541629" cy="2946745"/>
            <a:chOff x="0" y="-66675"/>
            <a:chExt cx="812800" cy="676275"/>
          </a:xfrm>
        </p:grpSpPr>
        <p:sp>
          <p:nvSpPr>
            <p:cNvPr id="185" name="Google Shape;185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C06029-89B6-03D4-C73A-716F3BF9BB07}"/>
              </a:ext>
            </a:extLst>
          </p:cNvPr>
          <p:cNvSpPr txBox="1"/>
          <p:nvPr/>
        </p:nvSpPr>
        <p:spPr>
          <a:xfrm>
            <a:off x="1843550" y="1281588"/>
            <a:ext cx="16929428" cy="12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1C1C1C"/>
                </a:solidFill>
                <a:latin typeface="Paytone One"/>
                <a:sym typeface="Paytone One"/>
              </a:rPr>
              <a:t>DESCRIPTION OF 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6B7BC-F352-B23A-3933-34D4CB562019}"/>
              </a:ext>
            </a:extLst>
          </p:cNvPr>
          <p:cNvSpPr txBox="1"/>
          <p:nvPr/>
        </p:nvSpPr>
        <p:spPr>
          <a:xfrm>
            <a:off x="1020660" y="2790450"/>
            <a:ext cx="15262861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The TMDB movie dataset consists of 5,000 films with details split across two CSV files:</a:t>
            </a:r>
          </a:p>
          <a:p>
            <a:pPr algn="l"/>
            <a:endParaRPr lang="en-IN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tmdb_5000_movies.csv: Contains film information like title, genre, revenue, and more (17 qualitative &amp; 7 quantitative variables).</a:t>
            </a:r>
          </a:p>
          <a:p>
            <a:pPr algn="l"/>
            <a:endParaRPr lang="en-IN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Qualitative (descriptive): title, genre, language, etc.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Quantitative (numerical):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Discrete: votes, release date, runtime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Continuous: revenue, budget, popularity, average vote</a:t>
            </a:r>
          </a:p>
          <a:p>
            <a:pPr algn="l"/>
            <a:endParaRPr lang="en-IN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tmdb_5000_credits.csv: Provides cast &amp; crew details (references movies in the first file using title &amp; ID).</a:t>
            </a:r>
          </a:p>
          <a:p>
            <a:endParaRPr lang="en-IN" sz="3200" b="1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C9344-A53A-1051-B3E1-5F312224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05" y="706421"/>
            <a:ext cx="17176589" cy="86145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3FE5C-CA2E-FEB7-D370-4E8298CF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87" y="452860"/>
            <a:ext cx="5263548" cy="8907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4A171-8712-5DAB-C745-0658CFBF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478" y="452861"/>
            <a:ext cx="9715344" cy="3897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2F616F-F18C-B6E1-16DE-8640476AF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478" y="4591778"/>
            <a:ext cx="2878053" cy="1103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0D0DA-D5C1-EE61-FBD9-B3A941E6A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874" y="4591778"/>
            <a:ext cx="4529868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8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DDD37-B172-49FD-F59C-F401CE2C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2" y="198993"/>
            <a:ext cx="14002518" cy="3635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FE5FD-0215-C532-5F23-5AA0D9F57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12" y="4111979"/>
            <a:ext cx="4916672" cy="4170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ACDD0-4638-1D2E-63B8-6C63198A6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506" y="4111979"/>
            <a:ext cx="3242525" cy="4553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D74915-87E6-5517-138C-7A3E8DFCA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853" y="4111979"/>
            <a:ext cx="3832463" cy="480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19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8"/>
          <p:cNvGrpSpPr/>
          <p:nvPr/>
        </p:nvGrpSpPr>
        <p:grpSpPr>
          <a:xfrm>
            <a:off x="-16081" y="-1936997"/>
            <a:ext cx="18304081" cy="2909378"/>
            <a:chOff x="0" y="-66675"/>
            <a:chExt cx="4820828" cy="766256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4820828" cy="699581"/>
            </a:xfrm>
            <a:custGeom>
              <a:avLst/>
              <a:gdLst/>
              <a:ahLst/>
              <a:cxnLst/>
              <a:rect l="l" t="t" r="r" b="b"/>
              <a:pathLst>
                <a:path w="4820828" h="699581" extrusionOk="0">
                  <a:moveTo>
                    <a:pt x="0" y="0"/>
                  </a:moveTo>
                  <a:lnTo>
                    <a:pt x="4820828" y="0"/>
                  </a:lnTo>
                  <a:lnTo>
                    <a:pt x="4820828" y="699581"/>
                  </a:lnTo>
                  <a:lnTo>
                    <a:pt x="0" y="6995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0" y="-66675"/>
              <a:ext cx="4820828" cy="766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8"/>
          <p:cNvGrpSpPr/>
          <p:nvPr/>
        </p:nvGrpSpPr>
        <p:grpSpPr>
          <a:xfrm>
            <a:off x="1020660" y="-1936997"/>
            <a:ext cx="3541629" cy="2946745"/>
            <a:chOff x="0" y="-66675"/>
            <a:chExt cx="812800" cy="676275"/>
          </a:xfrm>
        </p:grpSpPr>
        <p:sp>
          <p:nvSpPr>
            <p:cNvPr id="176" name="Google Shape;176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5315786" y="-1936997"/>
            <a:ext cx="3541629" cy="2946745"/>
            <a:chOff x="0" y="-66675"/>
            <a:chExt cx="812800" cy="676275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9609889" y="-1936997"/>
            <a:ext cx="3541629" cy="2946745"/>
            <a:chOff x="0" y="-66675"/>
            <a:chExt cx="812800" cy="676275"/>
          </a:xfrm>
        </p:grpSpPr>
        <p:sp>
          <p:nvSpPr>
            <p:cNvPr id="182" name="Google Shape;182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18"/>
          <p:cNvGrpSpPr/>
          <p:nvPr/>
        </p:nvGrpSpPr>
        <p:grpSpPr>
          <a:xfrm>
            <a:off x="13903993" y="-1936997"/>
            <a:ext cx="3541629" cy="2946745"/>
            <a:chOff x="0" y="-66675"/>
            <a:chExt cx="812800" cy="676275"/>
          </a:xfrm>
        </p:grpSpPr>
        <p:sp>
          <p:nvSpPr>
            <p:cNvPr id="185" name="Google Shape;185;p1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101600" y="-66675"/>
              <a:ext cx="609600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C06029-89B6-03D4-C73A-716F3BF9BB07}"/>
              </a:ext>
            </a:extLst>
          </p:cNvPr>
          <p:cNvSpPr txBox="1"/>
          <p:nvPr/>
        </p:nvSpPr>
        <p:spPr>
          <a:xfrm>
            <a:off x="4562289" y="1300272"/>
            <a:ext cx="11282515" cy="127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1C1C1C"/>
                </a:solidFill>
                <a:latin typeface="Paytone One"/>
                <a:sym typeface="Paytone One"/>
              </a:rPr>
              <a:t>DATA CLEANING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6B7BC-F352-B23A-3933-34D4CB562019}"/>
              </a:ext>
            </a:extLst>
          </p:cNvPr>
          <p:cNvSpPr txBox="1"/>
          <p:nvPr/>
        </p:nvSpPr>
        <p:spPr>
          <a:xfrm>
            <a:off x="1740058" y="2537293"/>
            <a:ext cx="15262861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Dataset issues: JSON format in some columns, missing values, zero values, duplicate titles, and release date format.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JSON addressed: Converted to Python dictionaries using </a:t>
            </a:r>
            <a:r>
              <a:rPr lang="en-US" sz="3200" b="1" i="0" dirty="0" err="1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json.loads</a:t>
            </a: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().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Missing values handled: Home page and tagline dropped, null overview replaced with "unspecified", release date dropped, runtime nulls replaced with average.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Zero values handled: Revenue and budget under $1,000 dropped, other zero values dropped.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Duplicate titles fixed: Titles made unique by adding release year.</a:t>
            </a:r>
          </a:p>
          <a:p>
            <a:pPr algn="l"/>
            <a:endParaRPr lang="en-US" sz="3200" b="1" i="0" dirty="0">
              <a:solidFill>
                <a:schemeClr val="tx1"/>
              </a:solidFill>
              <a:effectLst/>
              <a:latin typeface="KoHo" panose="020B0604020202020204" charset="-34"/>
              <a:cs typeface="KoHo" panose="020B0604020202020204" charset="-34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/>
                </a:solidFill>
                <a:effectLst/>
                <a:latin typeface="KoHo" panose="020B0604020202020204" charset="-34"/>
                <a:cs typeface="KoHo" panose="020B0604020202020204" charset="-34"/>
              </a:rPr>
              <a:t>Release date reformatted: Split year, month, day into separate columns.</a:t>
            </a:r>
          </a:p>
          <a:p>
            <a:endParaRPr lang="en-IN" sz="2400" b="1" dirty="0">
              <a:solidFill>
                <a:schemeClr val="tx1"/>
              </a:solidFill>
              <a:latin typeface="KoHo" panose="020B0604020202020204" charset="-34"/>
              <a:cs typeface="KoHo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846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522</Words>
  <Application>Microsoft Office PowerPoint</Application>
  <PresentationFormat>Custom</PresentationFormat>
  <Paragraphs>56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Paytone One</vt:lpstr>
      <vt:lpstr>KoHo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KARTIK LAKHOTIYA - 70612300064</cp:lastModifiedBy>
  <cp:revision>5</cp:revision>
  <dcterms:modified xsi:type="dcterms:W3CDTF">2024-04-01T09:11:50Z</dcterms:modified>
</cp:coreProperties>
</file>